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74" r:id="rId14"/>
    <p:sldId id="275" r:id="rId15"/>
    <p:sldId id="276" r:id="rId16"/>
    <p:sldId id="279" r:id="rId17"/>
    <p:sldId id="278" r:id="rId18"/>
    <p:sldId id="280" r:id="rId19"/>
    <p:sldId id="281" r:id="rId20"/>
    <p:sldId id="268" r:id="rId21"/>
    <p:sldId id="267" r:id="rId22"/>
    <p:sldId id="270" r:id="rId23"/>
    <p:sldId id="272" r:id="rId24"/>
    <p:sldId id="27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9"/>
  </p:normalViewPr>
  <p:slideViewPr>
    <p:cSldViewPr snapToGrid="0" snapToObjects="1" showGuide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3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6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9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7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9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B2D-C8D6-EF47-ADF1-F3FEF0AA81D1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BFFB2-ABED-2048-BF7F-C17CA119C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LZW Compression &amp; Decompression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Shaun </a:t>
            </a:r>
            <a:r>
              <a:rPr lang="en-US" dirty="0" err="1" smtClean="0"/>
              <a:t>Holtzman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SHH117@Pitt.edu</a:t>
            </a:r>
          </a:p>
          <a:p>
            <a:r>
              <a:rPr lang="en-US" dirty="0" smtClean="0"/>
              <a:t>Travis Wise </a:t>
            </a:r>
            <a:r>
              <a:rPr lang="mr-IN" dirty="0" smtClean="0"/>
              <a:t>–</a:t>
            </a:r>
            <a:r>
              <a:rPr lang="en-US" dirty="0" smtClean="0"/>
              <a:t> TWW12@Pitt.edu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1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Two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8295"/>
            <a:ext cx="3532977" cy="2824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82961"/>
            <a:ext cx="3147749" cy="2146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56" y="1548295"/>
            <a:ext cx="542935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3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mtClean="0"/>
              <a:t>Two Dictionary Blocks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9" y="1597573"/>
            <a:ext cx="3935289" cy="4803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45" y="1597573"/>
            <a:ext cx="7416345" cy="44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5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Two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83793" cy="3946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05" y="1690688"/>
            <a:ext cx="3619167" cy="49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Two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" y="2254527"/>
            <a:ext cx="2377479" cy="3223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83" y="2254527"/>
            <a:ext cx="2871776" cy="331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33" y="2254527"/>
            <a:ext cx="6219253" cy="35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Four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4" y="1487176"/>
            <a:ext cx="3579994" cy="2904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23" y="1487176"/>
            <a:ext cx="3591052" cy="5266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453010"/>
            <a:ext cx="2864999" cy="35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Four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1" y="1562652"/>
            <a:ext cx="3013773" cy="2359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1" y="4028178"/>
            <a:ext cx="6438329" cy="2746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48" y="1562652"/>
            <a:ext cx="3301963" cy="39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3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Four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6" y="1778794"/>
            <a:ext cx="3346543" cy="3999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24" y="1778794"/>
            <a:ext cx="5908129" cy="38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9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Four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3" y="1478480"/>
            <a:ext cx="3203586" cy="2960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19" y="1478480"/>
            <a:ext cx="3255771" cy="5163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10" y="1478480"/>
            <a:ext cx="3889861" cy="42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Four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77" y="1755154"/>
            <a:ext cx="5645979" cy="3118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1" y="1755154"/>
            <a:ext cx="2510470" cy="4376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78" y="1755154"/>
            <a:ext cx="2473762" cy="21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4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Four Dictionary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85441" cy="465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44" y="1690688"/>
            <a:ext cx="5812186" cy="49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8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LZW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lossless data compression algorithm</a:t>
            </a:r>
          </a:p>
          <a:p>
            <a:r>
              <a:rPr lang="en-US" dirty="0" smtClean="0"/>
              <a:t>Created by Abraham Lempel, Jacob </a:t>
            </a:r>
            <a:r>
              <a:rPr lang="en-US" dirty="0" err="1" smtClean="0"/>
              <a:t>Ziv</a:t>
            </a:r>
            <a:r>
              <a:rPr lang="en-US" dirty="0" smtClean="0"/>
              <a:t>, and Terry Welch</a:t>
            </a:r>
          </a:p>
          <a:p>
            <a:r>
              <a:rPr lang="en-US" dirty="0" smtClean="0"/>
              <a:t>Dictionary based compression algorithm</a:t>
            </a:r>
          </a:p>
          <a:p>
            <a:r>
              <a:rPr lang="en-US" dirty="0" smtClean="0"/>
              <a:t>Simple to implement</a:t>
            </a:r>
          </a:p>
          <a:p>
            <a:pPr lvl="1"/>
            <a:r>
              <a:rPr lang="en-US" dirty="0" smtClean="0"/>
              <a:t>Potential for high throughput in hardware implementations</a:t>
            </a:r>
          </a:p>
          <a:p>
            <a:pPr lvl="1"/>
            <a:r>
              <a:rPr lang="en-US" dirty="0" smtClean="0"/>
              <a:t>Portable</a:t>
            </a:r>
          </a:p>
          <a:p>
            <a:r>
              <a:rPr lang="en-US" dirty="0" smtClean="0"/>
              <a:t>Algorithm of the widely used Unix file compression utility compress</a:t>
            </a:r>
          </a:p>
          <a:p>
            <a:r>
              <a:rPr lang="en-US" dirty="0" smtClean="0"/>
              <a:t>Used in the GIF image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2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Dictionary Search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1879600"/>
            <a:ext cx="87820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7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Dictionary Search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1690688"/>
            <a:ext cx="91535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9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Traceability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148963"/>
              </p:ext>
            </p:extLst>
          </p:nvPr>
        </p:nvGraphicFramePr>
        <p:xfrm>
          <a:off x="2231196" y="1690688"/>
          <a:ext cx="7729608" cy="496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24">
                  <a:extLst>
                    <a:ext uri="{9D8B030D-6E8A-4147-A177-3AD203B41FA5}">
                      <a16:colId xmlns="" xmlns:a16="http://schemas.microsoft.com/office/drawing/2014/main" val="4060661581"/>
                    </a:ext>
                  </a:extLst>
                </a:gridCol>
                <a:gridCol w="1783200">
                  <a:extLst>
                    <a:ext uri="{9D8B030D-6E8A-4147-A177-3AD203B41FA5}">
                      <a16:colId xmlns="" xmlns:a16="http://schemas.microsoft.com/office/drawing/2014/main" val="3531448812"/>
                    </a:ext>
                  </a:extLst>
                </a:gridCol>
                <a:gridCol w="1151828">
                  <a:extLst>
                    <a:ext uri="{9D8B030D-6E8A-4147-A177-3AD203B41FA5}">
                      <a16:colId xmlns="" xmlns:a16="http://schemas.microsoft.com/office/drawing/2014/main" val="1753700557"/>
                    </a:ext>
                  </a:extLst>
                </a:gridCol>
                <a:gridCol w="1211552">
                  <a:extLst>
                    <a:ext uri="{9D8B030D-6E8A-4147-A177-3AD203B41FA5}">
                      <a16:colId xmlns="" xmlns:a16="http://schemas.microsoft.com/office/drawing/2014/main" val="70158032"/>
                    </a:ext>
                  </a:extLst>
                </a:gridCol>
                <a:gridCol w="819078">
                  <a:extLst>
                    <a:ext uri="{9D8B030D-6E8A-4147-A177-3AD203B41FA5}">
                      <a16:colId xmlns="" xmlns:a16="http://schemas.microsoft.com/office/drawing/2014/main" val="3258312154"/>
                    </a:ext>
                  </a:extLst>
                </a:gridCol>
                <a:gridCol w="916722">
                  <a:extLst>
                    <a:ext uri="{9D8B030D-6E8A-4147-A177-3AD203B41FA5}">
                      <a16:colId xmlns="" xmlns:a16="http://schemas.microsoft.com/office/drawing/2014/main" val="3404224715"/>
                    </a:ext>
                  </a:extLst>
                </a:gridCol>
                <a:gridCol w="1359004"/>
              </a:tblGrid>
              <a:tr h="392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5393403"/>
                  </a:ext>
                </a:extLst>
              </a:tr>
              <a:tr h="128156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A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Read in compressed data in S/W</a:t>
                      </a:r>
                      <a:r>
                        <a:rPr lang="en-US" sz="1050" baseline="0" dirty="0" smtClean="0"/>
                        <a:t> from H/W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Read in data from</a:t>
                      </a:r>
                      <a:r>
                        <a:rPr lang="en-US" sz="1050" baseline="0" dirty="0" smtClean="0"/>
                        <a:t> a simple BRAM to confirm H/W S/W communication</a:t>
                      </a:r>
                      <a:endParaRPr lang="en-US" sz="1050" dirty="0" smtClean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Read in data from a FIFO to more accurately match final design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✓</a:t>
                      </a:r>
                      <a:endParaRPr 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34030592"/>
                  </a:ext>
                </a:extLst>
              </a:tr>
              <a:tr h="16442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B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Able</a:t>
                      </a:r>
                      <a:r>
                        <a:rPr lang="en-US" sz="1050" b="0" baseline="0" dirty="0" smtClean="0"/>
                        <a:t> to search for dictionary entries and create new entries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Search for non-existent entries to make sure there is no false-positives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Search for valid entries within BRAM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Write new entries to dictionary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Search for newly written entries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8548799"/>
                  </a:ext>
                </a:extLst>
              </a:tr>
              <a:tr h="16442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Decompressed data exactly matches original data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Compare</a:t>
                      </a:r>
                      <a:r>
                        <a:rPr lang="en-US" sz="1050" baseline="0" dirty="0" smtClean="0"/>
                        <a:t> initial data in S/W to the result the S/W gets by decompressing the data it reads in from the H/W compression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Make sure the decompressed data matches the initial data exactly and is of the same size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709631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03506" y="1321356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254465" y="3987202"/>
            <a:ext cx="158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0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Traceability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101"/>
              </p:ext>
            </p:extLst>
          </p:nvPr>
        </p:nvGraphicFramePr>
        <p:xfrm>
          <a:off x="2057773" y="1690688"/>
          <a:ext cx="8076451" cy="4822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36">
                  <a:extLst>
                    <a:ext uri="{9D8B030D-6E8A-4147-A177-3AD203B41FA5}">
                      <a16:colId xmlns="" xmlns:a16="http://schemas.microsoft.com/office/drawing/2014/main" val="4060661581"/>
                    </a:ext>
                  </a:extLst>
                </a:gridCol>
                <a:gridCol w="1829629">
                  <a:extLst>
                    <a:ext uri="{9D8B030D-6E8A-4147-A177-3AD203B41FA5}">
                      <a16:colId xmlns="" xmlns:a16="http://schemas.microsoft.com/office/drawing/2014/main" val="3531448812"/>
                    </a:ext>
                  </a:extLst>
                </a:gridCol>
                <a:gridCol w="1181818">
                  <a:extLst>
                    <a:ext uri="{9D8B030D-6E8A-4147-A177-3AD203B41FA5}">
                      <a16:colId xmlns="" xmlns:a16="http://schemas.microsoft.com/office/drawing/2014/main" val="1753700557"/>
                    </a:ext>
                  </a:extLst>
                </a:gridCol>
                <a:gridCol w="1243098">
                  <a:extLst>
                    <a:ext uri="{9D8B030D-6E8A-4147-A177-3AD203B41FA5}">
                      <a16:colId xmlns="" xmlns:a16="http://schemas.microsoft.com/office/drawing/2014/main" val="70158032"/>
                    </a:ext>
                  </a:extLst>
                </a:gridCol>
                <a:gridCol w="1002183">
                  <a:extLst>
                    <a:ext uri="{9D8B030D-6E8A-4147-A177-3AD203B41FA5}">
                      <a16:colId xmlns="" xmlns:a16="http://schemas.microsoft.com/office/drawing/2014/main" val="3258312154"/>
                    </a:ext>
                  </a:extLst>
                </a:gridCol>
                <a:gridCol w="1015205">
                  <a:extLst>
                    <a:ext uri="{9D8B030D-6E8A-4147-A177-3AD203B41FA5}">
                      <a16:colId xmlns="" xmlns:a16="http://schemas.microsoft.com/office/drawing/2014/main" val="3404224715"/>
                    </a:ext>
                  </a:extLst>
                </a:gridCol>
                <a:gridCol w="1303582"/>
              </a:tblGrid>
              <a:tr h="4061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5393403"/>
                  </a:ext>
                </a:extLst>
              </a:tr>
              <a:tr h="204498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Able to start project from S/W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Have</a:t>
                      </a:r>
                      <a:r>
                        <a:rPr lang="en-US" sz="1050" baseline="0" dirty="0" smtClean="0"/>
                        <a:t> a simple register that waits for a signal to write a specified value and tie that signal to S/W. Send the signal from S/W and confirm the register has written the new specified value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Have signal that starts the LZW compression,</a:t>
                      </a:r>
                      <a:r>
                        <a:rPr lang="en-US" sz="1050" baseline="0" dirty="0" smtClean="0"/>
                        <a:t> write to that signal in S/W and wait for the compressed data to be available to read in from S/W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17239965"/>
                  </a:ext>
                </a:extLst>
              </a:tr>
              <a:tr h="99020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Parallelize the Dictionary search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Search for non-existent entries to make sure there’s no false positives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Search for</a:t>
                      </a:r>
                      <a:r>
                        <a:rPr lang="en-US" sz="1050" baseline="0" dirty="0" smtClean="0"/>
                        <a:t> valid entries within BRAM. Check for cycle-count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Write new entries</a:t>
                      </a:r>
                      <a:r>
                        <a:rPr lang="en-US" sz="1050" baseline="0" dirty="0" smtClean="0"/>
                        <a:t> to dictionary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Search for newly written entries. Check</a:t>
                      </a:r>
                      <a:r>
                        <a:rPr lang="en-US" sz="1050" baseline="0" dirty="0" smtClean="0"/>
                        <a:t> for cycle-count reduction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</a:txBody>
                  <a:tcPr anchor="ctr"/>
                </a:tc>
              </a:tr>
              <a:tr h="138139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F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Able to write original data to H/W from S/W to start compression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Connect a BRAM to S/W and write to it</a:t>
                      </a:r>
                      <a:r>
                        <a:rPr lang="en-US" sz="1050" baseline="0" dirty="0" smtClean="0"/>
                        <a:t> and read from it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Connect a FIFO to S/W and confirm we are able to read/write from it properly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Have LZW</a:t>
                      </a:r>
                      <a:r>
                        <a:rPr lang="en-US" sz="1050" baseline="0" dirty="0" smtClean="0"/>
                        <a:t> compression take place on data from FIFO that S/W has written the original data to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03505" y="1321356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81043" y="3917380"/>
            <a:ext cx="158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8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Traceability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3742"/>
              </p:ext>
            </p:extLst>
          </p:nvPr>
        </p:nvGraphicFramePr>
        <p:xfrm>
          <a:off x="2349437" y="1698350"/>
          <a:ext cx="7493126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54">
                  <a:extLst>
                    <a:ext uri="{9D8B030D-6E8A-4147-A177-3AD203B41FA5}">
                      <a16:colId xmlns="" xmlns:a16="http://schemas.microsoft.com/office/drawing/2014/main" val="4060661581"/>
                    </a:ext>
                  </a:extLst>
                </a:gridCol>
                <a:gridCol w="1704782">
                  <a:extLst>
                    <a:ext uri="{9D8B030D-6E8A-4147-A177-3AD203B41FA5}">
                      <a16:colId xmlns="" xmlns:a16="http://schemas.microsoft.com/office/drawing/2014/main" val="3531448812"/>
                    </a:ext>
                  </a:extLst>
                </a:gridCol>
                <a:gridCol w="1101175">
                  <a:extLst>
                    <a:ext uri="{9D8B030D-6E8A-4147-A177-3AD203B41FA5}">
                      <a16:colId xmlns="" xmlns:a16="http://schemas.microsoft.com/office/drawing/2014/main" val="1753700557"/>
                    </a:ext>
                  </a:extLst>
                </a:gridCol>
                <a:gridCol w="1158273">
                  <a:extLst>
                    <a:ext uri="{9D8B030D-6E8A-4147-A177-3AD203B41FA5}">
                      <a16:colId xmlns="" xmlns:a16="http://schemas.microsoft.com/office/drawing/2014/main" val="70158032"/>
                    </a:ext>
                  </a:extLst>
                </a:gridCol>
                <a:gridCol w="783058">
                  <a:extLst>
                    <a:ext uri="{9D8B030D-6E8A-4147-A177-3AD203B41FA5}">
                      <a16:colId xmlns="" xmlns:a16="http://schemas.microsoft.com/office/drawing/2014/main" val="3258312154"/>
                    </a:ext>
                  </a:extLst>
                </a:gridCol>
                <a:gridCol w="876408">
                  <a:extLst>
                    <a:ext uri="{9D8B030D-6E8A-4147-A177-3AD203B41FA5}">
                      <a16:colId xmlns="" xmlns:a16="http://schemas.microsoft.com/office/drawing/2014/main" val="3404224715"/>
                    </a:ext>
                  </a:extLst>
                </a:gridCol>
                <a:gridCol w="140267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539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G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The</a:t>
                      </a:r>
                      <a:r>
                        <a:rPr lang="en-US" sz="1050" b="0" baseline="0" dirty="0" smtClean="0"/>
                        <a:t> compressed data is a smaller size than the original data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Compare the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en-US" sz="1050" dirty="0" smtClean="0"/>
                        <a:t>size of the original data 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Confirm that the decompressed data matches</a:t>
                      </a:r>
                      <a:r>
                        <a:rPr lang="en-US" sz="1050" baseline="0" dirty="0" smtClean="0"/>
                        <a:t> the size of the original data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3854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H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/>
                        <a:t>Compressed data from</a:t>
                      </a:r>
                      <a:r>
                        <a:rPr lang="en-US" sz="1050" b="0" baseline="0" dirty="0" smtClean="0"/>
                        <a:t> H/W matches the compressed data from our initial S/W implementation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Feed in the</a:t>
                      </a:r>
                      <a:r>
                        <a:rPr lang="en-US" sz="1050" baseline="0" dirty="0" smtClean="0"/>
                        <a:t> same input that we used for our software implementation and confirm that the compressed data matches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smtClean="0"/>
                        <a:t>✓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7727438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03506" y="1329018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372706" y="3253584"/>
            <a:ext cx="158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2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on a </a:t>
            </a:r>
            <a:r>
              <a:rPr lang="en-US" dirty="0" err="1" smtClean="0"/>
              <a:t>ZedBoard</a:t>
            </a:r>
            <a:endParaRPr lang="en-US" dirty="0" smtClean="0"/>
          </a:p>
          <a:p>
            <a:r>
              <a:rPr lang="en-US" smtClean="0"/>
              <a:t>Different levels of </a:t>
            </a:r>
            <a:r>
              <a:rPr lang="en-US" dirty="0" smtClean="0"/>
              <a:t>parallel dictionary search</a:t>
            </a:r>
          </a:p>
          <a:p>
            <a:pPr lvl="1"/>
            <a:r>
              <a:rPr lang="en-US" dirty="0" smtClean="0"/>
              <a:t>1 block</a:t>
            </a:r>
          </a:p>
          <a:p>
            <a:pPr lvl="1"/>
            <a:r>
              <a:rPr lang="en-US" dirty="0" smtClean="0"/>
              <a:t>2 blocks</a:t>
            </a:r>
          </a:p>
          <a:p>
            <a:pPr lvl="1"/>
            <a:r>
              <a:rPr lang="en-US" dirty="0" smtClean="0"/>
              <a:t>4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72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7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062329"/>
            <a:ext cx="10823713" cy="141798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Input data put into input FIFO by software</a:t>
            </a:r>
          </a:p>
          <a:p>
            <a:r>
              <a:rPr lang="en-US" dirty="0" smtClean="0"/>
              <a:t>Hardware decompresses data as it arrives in the input FIFO</a:t>
            </a:r>
          </a:p>
          <a:p>
            <a:r>
              <a:rPr lang="en-US" dirty="0" smtClean="0"/>
              <a:t>Hardware decompresses input data and places compressed output into the output FIFO</a:t>
            </a:r>
          </a:p>
          <a:p>
            <a:r>
              <a:rPr lang="en-US" dirty="0" smtClean="0"/>
              <a:t>Software reads the compressed data from the output FIFO and decompresses the compressed data</a:t>
            </a:r>
            <a:endParaRPr lang="en-US" dirty="0"/>
          </a:p>
        </p:txBody>
      </p:sp>
      <p:pic>
        <p:nvPicPr>
          <p:cNvPr id="4" name="Picture 2" descr="https://lh6.googleusercontent.com/xnFohxROJTp2Px5jhJVlw9Kk6TMB1s2-CQozK8hY9tbR-43D4dSbtgSImee_BQnmPVXsnV3nPH2ADAJ9DNBazYpyOkk53qg9PmB_BBEaNug_9ki1wlQEbNNJCfGsTy7IKpwvybFVX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155" y="1494321"/>
            <a:ext cx="5237689" cy="334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8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96069"/>
            <a:ext cx="10515600" cy="1180893"/>
          </a:xfrm>
        </p:spPr>
        <p:txBody>
          <a:bodyPr/>
          <a:lstStyle/>
          <a:p>
            <a:r>
              <a:rPr lang="en-US" dirty="0" smtClean="0"/>
              <a:t>Hardware/software connection done using AXI</a:t>
            </a:r>
          </a:p>
          <a:p>
            <a:r>
              <a:rPr lang="en-US" dirty="0" smtClean="0"/>
              <a:t>Allows the software to access the addresses of desired signals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35" y="1412392"/>
            <a:ext cx="7388129" cy="34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 Since Baseline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Parallelized the dictionary search</a:t>
            </a:r>
          </a:p>
          <a:p>
            <a:pPr lvl="1"/>
            <a:r>
              <a:rPr lang="en-US" dirty="0" smtClean="0"/>
              <a:t>Dictionary search can be done with multiple separate BRAMs</a:t>
            </a:r>
          </a:p>
          <a:p>
            <a:pPr lvl="1"/>
            <a:r>
              <a:rPr lang="en-US" dirty="0" smtClean="0"/>
              <a:t>1, 2, or 4 BRAMS</a:t>
            </a:r>
          </a:p>
          <a:p>
            <a:r>
              <a:rPr lang="en-US" dirty="0" smtClean="0"/>
              <a:t>Counter added to count number of clock cycles to compress data</a:t>
            </a:r>
          </a:p>
          <a:p>
            <a:pPr lvl="1"/>
            <a:r>
              <a:rPr lang="en-US" dirty="0" smtClean="0"/>
              <a:t>Counter starts as soon as the first value is written into the input FIFO</a:t>
            </a:r>
          </a:p>
          <a:p>
            <a:pPr lvl="1"/>
            <a:r>
              <a:rPr lang="en-US" dirty="0" smtClean="0"/>
              <a:t>Counter stops once the compression’s done signal goes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5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the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algorithm performs many searches through a 4096-entry BRAM serially, which takes up most of the time</a:t>
            </a:r>
          </a:p>
          <a:p>
            <a:r>
              <a:rPr lang="en-US" dirty="0" smtClean="0"/>
              <a:t>By breaking up the dictionary search into multiple BRAMS we can get near-linear speedup on our searches</a:t>
            </a:r>
          </a:p>
          <a:p>
            <a:r>
              <a:rPr lang="en-US" dirty="0" smtClean="0"/>
              <a:t>Each address for the BRAM is interlaced between the separate blocks</a:t>
            </a:r>
          </a:p>
          <a:p>
            <a:pPr lvl="1"/>
            <a:r>
              <a:rPr lang="en-US" dirty="0" smtClean="0"/>
              <a:t>E.g. address 0 corresponds to address 0 in block 0, address 1 corresponds to address 0 in block 1</a:t>
            </a:r>
          </a:p>
          <a:p>
            <a:r>
              <a:rPr lang="en-US" dirty="0" smtClean="0"/>
              <a:t>New dictionary entries are written round-robin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3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dictionary VHDL file broken into two files</a:t>
            </a:r>
          </a:p>
          <a:p>
            <a:pPr lvl="1"/>
            <a:r>
              <a:rPr lang="en-US" dirty="0" err="1" smtClean="0"/>
              <a:t>dictionary_block</a:t>
            </a:r>
            <a:endParaRPr lang="en-US" dirty="0" smtClean="0"/>
          </a:p>
          <a:p>
            <a:pPr lvl="1"/>
            <a:r>
              <a:rPr lang="en-US" dirty="0" err="1" smtClean="0"/>
              <a:t>dictionary.vhd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dictionary_block</a:t>
            </a:r>
            <a:r>
              <a:rPr lang="en-US" dirty="0" smtClean="0"/>
              <a:t> stores the BRAM and conducts the searches on that particular BRAM</a:t>
            </a:r>
          </a:p>
          <a:p>
            <a:r>
              <a:rPr lang="en-US" dirty="0" smtClean="0"/>
              <a:t>Dictionary orchestrates the writes to the BRAMs by enabling the correct BRAM</a:t>
            </a:r>
          </a:p>
          <a:p>
            <a:r>
              <a:rPr lang="en-US" dirty="0" smtClean="0"/>
              <a:t>Dictionary combines the signals from the four blocks when appropriate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9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96" y="1597749"/>
            <a:ext cx="3560970" cy="47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35" y="1597749"/>
            <a:ext cx="41021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0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</a:t>
            </a:r>
            <a:r>
              <a:rPr lang="mr-IN" dirty="0" smtClean="0"/>
              <a:t>–</a:t>
            </a:r>
            <a:r>
              <a:rPr lang="en-US" dirty="0" smtClean="0"/>
              <a:t> One Dictionary Block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8" y="2027875"/>
            <a:ext cx="3060148" cy="4499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72" y="1464366"/>
            <a:ext cx="2710532" cy="5062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40" y="1464366"/>
            <a:ext cx="4800570" cy="274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40" y="4277431"/>
            <a:ext cx="5067228" cy="2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779</Words>
  <Application>Microsoft Macintosh PowerPoint</Application>
  <PresentationFormat>Widescreen</PresentationFormat>
  <Paragraphs>129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Mangal</vt:lpstr>
      <vt:lpstr>Arial</vt:lpstr>
      <vt:lpstr>Office Theme</vt:lpstr>
      <vt:lpstr>LZW Compression &amp; Decompression</vt:lpstr>
      <vt:lpstr>LZW Compression</vt:lpstr>
      <vt:lpstr>Hardware Design</vt:lpstr>
      <vt:lpstr>Hardware Design</vt:lpstr>
      <vt:lpstr>Accomplishments Since Baseline Demo</vt:lpstr>
      <vt:lpstr>Parallelizing the Search</vt:lpstr>
      <vt:lpstr>Code Changes</vt:lpstr>
      <vt:lpstr>Dictionary</vt:lpstr>
      <vt:lpstr>Dictionary – One Dictionary Block</vt:lpstr>
      <vt:lpstr>Dictionary – Two Dictionary Blocks</vt:lpstr>
      <vt:lpstr>Dictionary – Two Dictionary Blocks</vt:lpstr>
      <vt:lpstr>Dictionary – Two Dictionary Blocks</vt:lpstr>
      <vt:lpstr>Dictionary – Two Dictionary Blocks</vt:lpstr>
      <vt:lpstr>Dictionary – Four Dictionary Blocks</vt:lpstr>
      <vt:lpstr>Dictionary – Four Dictionary Blocks</vt:lpstr>
      <vt:lpstr>Dictionary – Four Dictionary Blocks</vt:lpstr>
      <vt:lpstr>Dictionary – Four Dictionary Blocks</vt:lpstr>
      <vt:lpstr>Dictionary – Four Dictionary Blocks</vt:lpstr>
      <vt:lpstr>Dictionary – Four Dictionary Blocks</vt:lpstr>
      <vt:lpstr>Parallel Dictionary Search Testing</vt:lpstr>
      <vt:lpstr>Parallel Dictionary Search Testing</vt:lpstr>
      <vt:lpstr>Requirements Traceability Matrix</vt:lpstr>
      <vt:lpstr>Requirements Traceability Matrix</vt:lpstr>
      <vt:lpstr>Requirements Traceability Matrix</vt:lpstr>
      <vt:lpstr>Demo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LZW Compression &amp; Decompression</dc:title>
  <dc:creator>Holtzman,Shaun H</dc:creator>
  <cp:lastModifiedBy>Holtzman,Shaun H</cp:lastModifiedBy>
  <cp:revision>16</cp:revision>
  <dcterms:created xsi:type="dcterms:W3CDTF">2017-04-17T00:00:50Z</dcterms:created>
  <dcterms:modified xsi:type="dcterms:W3CDTF">2017-04-17T03:29:26Z</dcterms:modified>
</cp:coreProperties>
</file>